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5" r:id="rId5"/>
    <p:sldId id="266" r:id="rId6"/>
    <p:sldId id="260" r:id="rId7"/>
    <p:sldId id="261" r:id="rId8"/>
    <p:sldId id="269" r:id="rId9"/>
    <p:sldId id="270" r:id="rId10"/>
    <p:sldId id="271" r:id="rId11"/>
    <p:sldId id="272" r:id="rId12"/>
    <p:sldId id="273" r:id="rId13"/>
    <p:sldId id="274" r:id="rId14"/>
    <p:sldId id="275" r:id="rId15"/>
    <p:sldId id="276" r:id="rId16"/>
    <p:sldId id="277" r:id="rId1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646A"/>
    <a:srgbClr val="5E6373"/>
    <a:srgbClr val="DE8999"/>
    <a:srgbClr val="A8B1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BC76-B972-F2A6-576C-B4EA2A789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5468E9E5-3E59-2CE5-3152-A1F16A0E1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03C55046-9A0B-D774-C6B9-E637A39F2CD2}"/>
              </a:ext>
            </a:extLst>
          </p:cNvPr>
          <p:cNvSpPr>
            <a:spLocks noGrp="1"/>
          </p:cNvSpPr>
          <p:nvPr>
            <p:ph type="dt" sz="half" idx="10"/>
          </p:nvPr>
        </p:nvSpPr>
        <p:spPr/>
        <p:txBody>
          <a:bodyPr/>
          <a:lstStyle/>
          <a:p>
            <a:fld id="{10629ADE-8CFD-4149-873B-3F8662D8AEAA}" type="datetimeFigureOut">
              <a:rPr lang="pt-BR" smtClean="0"/>
              <a:t>18/04/2024</a:t>
            </a:fld>
            <a:endParaRPr lang="pt-BR"/>
          </a:p>
        </p:txBody>
      </p:sp>
      <p:sp>
        <p:nvSpPr>
          <p:cNvPr id="5" name="Footer Placeholder 4">
            <a:extLst>
              <a:ext uri="{FF2B5EF4-FFF2-40B4-BE49-F238E27FC236}">
                <a16:creationId xmlns:a16="http://schemas.microsoft.com/office/drawing/2014/main" id="{72188F71-DD25-EE01-6850-CEECB11B37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0919CE2-749A-5BF4-2CAB-F9D9BD689DE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27879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063B-EB39-76DA-A051-D8FAC906E7A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CDB1E51-8895-7952-069C-D7867E9B2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E8BF3769-856D-F0B3-BF0A-15A23EF159F6}"/>
              </a:ext>
            </a:extLst>
          </p:cNvPr>
          <p:cNvSpPr>
            <a:spLocks noGrp="1"/>
          </p:cNvSpPr>
          <p:nvPr>
            <p:ph type="dt" sz="half" idx="10"/>
          </p:nvPr>
        </p:nvSpPr>
        <p:spPr/>
        <p:txBody>
          <a:bodyPr/>
          <a:lstStyle/>
          <a:p>
            <a:fld id="{10629ADE-8CFD-4149-873B-3F8662D8AEAA}" type="datetimeFigureOut">
              <a:rPr lang="pt-BR" smtClean="0"/>
              <a:t>18/04/2024</a:t>
            </a:fld>
            <a:endParaRPr lang="pt-BR"/>
          </a:p>
        </p:txBody>
      </p:sp>
      <p:sp>
        <p:nvSpPr>
          <p:cNvPr id="5" name="Footer Placeholder 4">
            <a:extLst>
              <a:ext uri="{FF2B5EF4-FFF2-40B4-BE49-F238E27FC236}">
                <a16:creationId xmlns:a16="http://schemas.microsoft.com/office/drawing/2014/main" id="{1C26EBE0-15FD-C626-31D6-058E070C6F8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37EACBD-467D-FBF8-B2C5-D1CE5434D6BE}"/>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74161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4DB61-4D2B-68CF-742E-5A2105D9B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BB04C7BC-EC4F-357D-939C-4A83A618D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72032C4-7D52-32CD-51D7-5C3BD443D290}"/>
              </a:ext>
            </a:extLst>
          </p:cNvPr>
          <p:cNvSpPr>
            <a:spLocks noGrp="1"/>
          </p:cNvSpPr>
          <p:nvPr>
            <p:ph type="dt" sz="half" idx="10"/>
          </p:nvPr>
        </p:nvSpPr>
        <p:spPr/>
        <p:txBody>
          <a:bodyPr/>
          <a:lstStyle/>
          <a:p>
            <a:fld id="{10629ADE-8CFD-4149-873B-3F8662D8AEAA}" type="datetimeFigureOut">
              <a:rPr lang="pt-BR" smtClean="0"/>
              <a:t>18/04/2024</a:t>
            </a:fld>
            <a:endParaRPr lang="pt-BR"/>
          </a:p>
        </p:txBody>
      </p:sp>
      <p:sp>
        <p:nvSpPr>
          <p:cNvPr id="5" name="Footer Placeholder 4">
            <a:extLst>
              <a:ext uri="{FF2B5EF4-FFF2-40B4-BE49-F238E27FC236}">
                <a16:creationId xmlns:a16="http://schemas.microsoft.com/office/drawing/2014/main" id="{59C1571C-4BA8-67BD-6E9C-DA74F3E173F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33083481-9B41-1C55-288F-43E0117E49D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8660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3A22-CFF4-4FD7-0D01-6EE68517A311}"/>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BBFB49A3-DFA0-9882-CD99-538989B73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D8EB6CB-FDB0-56FF-A250-1015EC61942E}"/>
              </a:ext>
            </a:extLst>
          </p:cNvPr>
          <p:cNvSpPr>
            <a:spLocks noGrp="1"/>
          </p:cNvSpPr>
          <p:nvPr>
            <p:ph type="dt" sz="half" idx="10"/>
          </p:nvPr>
        </p:nvSpPr>
        <p:spPr/>
        <p:txBody>
          <a:bodyPr/>
          <a:lstStyle/>
          <a:p>
            <a:fld id="{10629ADE-8CFD-4149-873B-3F8662D8AEAA}" type="datetimeFigureOut">
              <a:rPr lang="pt-BR" smtClean="0"/>
              <a:t>18/04/2024</a:t>
            </a:fld>
            <a:endParaRPr lang="pt-BR"/>
          </a:p>
        </p:txBody>
      </p:sp>
      <p:sp>
        <p:nvSpPr>
          <p:cNvPr id="5" name="Footer Placeholder 4">
            <a:extLst>
              <a:ext uri="{FF2B5EF4-FFF2-40B4-BE49-F238E27FC236}">
                <a16:creationId xmlns:a16="http://schemas.microsoft.com/office/drawing/2014/main" id="{918FBB6D-B890-5AE4-3B14-2A4C6A6DF85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A8DE9148-B801-AC1D-E9B3-870EFF6B567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347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2DC4-092C-0B67-3BBC-AFDDA87D5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6431B5A0-6594-0923-4A2D-2DDD6C71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695A1-481B-1E79-2E31-36E387D498CF}"/>
              </a:ext>
            </a:extLst>
          </p:cNvPr>
          <p:cNvSpPr>
            <a:spLocks noGrp="1"/>
          </p:cNvSpPr>
          <p:nvPr>
            <p:ph type="dt" sz="half" idx="10"/>
          </p:nvPr>
        </p:nvSpPr>
        <p:spPr/>
        <p:txBody>
          <a:bodyPr/>
          <a:lstStyle/>
          <a:p>
            <a:fld id="{10629ADE-8CFD-4149-873B-3F8662D8AEAA}" type="datetimeFigureOut">
              <a:rPr lang="pt-BR" smtClean="0"/>
              <a:t>18/04/2024</a:t>
            </a:fld>
            <a:endParaRPr lang="pt-BR"/>
          </a:p>
        </p:txBody>
      </p:sp>
      <p:sp>
        <p:nvSpPr>
          <p:cNvPr id="5" name="Footer Placeholder 4">
            <a:extLst>
              <a:ext uri="{FF2B5EF4-FFF2-40B4-BE49-F238E27FC236}">
                <a16:creationId xmlns:a16="http://schemas.microsoft.com/office/drawing/2014/main" id="{E12B2A26-D894-5162-8BAD-06D00A3D47E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72D9580A-6AF6-2F2D-E30F-FC3EE8F0783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6628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F7AA-B3FD-79B1-6AE2-3B064842C9E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DB705DF-4D6A-0CF5-F9B8-23F3D0FB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C29C15D0-5599-0240-1BD5-801CC578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D81AD005-3CCE-AF19-FF1B-7F29C499C4D8}"/>
              </a:ext>
            </a:extLst>
          </p:cNvPr>
          <p:cNvSpPr>
            <a:spLocks noGrp="1"/>
          </p:cNvSpPr>
          <p:nvPr>
            <p:ph type="dt" sz="half" idx="10"/>
          </p:nvPr>
        </p:nvSpPr>
        <p:spPr/>
        <p:txBody>
          <a:bodyPr/>
          <a:lstStyle/>
          <a:p>
            <a:fld id="{10629ADE-8CFD-4149-873B-3F8662D8AEAA}" type="datetimeFigureOut">
              <a:rPr lang="pt-BR" smtClean="0"/>
              <a:t>18/04/2024</a:t>
            </a:fld>
            <a:endParaRPr lang="pt-BR"/>
          </a:p>
        </p:txBody>
      </p:sp>
      <p:sp>
        <p:nvSpPr>
          <p:cNvPr id="6" name="Footer Placeholder 5">
            <a:extLst>
              <a:ext uri="{FF2B5EF4-FFF2-40B4-BE49-F238E27FC236}">
                <a16:creationId xmlns:a16="http://schemas.microsoft.com/office/drawing/2014/main" id="{CFED1DED-B187-C2EE-DDEF-28CDB740326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A3BD4A4-D064-B5E9-DDBC-5E25E045FC2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74163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4A74-C41A-1F71-1477-CA09AEF6C211}"/>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7EEFCE21-9169-0F94-410E-B938AEADF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B15C6-473E-7784-23D3-B6ED2DE9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CD5864F0-E273-1F16-F0EB-B9F1B831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4FF94E-0507-5E82-2BCF-7377114B1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BAFA44A3-0114-DDA4-9EF0-87E91D2A6F8B}"/>
              </a:ext>
            </a:extLst>
          </p:cNvPr>
          <p:cNvSpPr>
            <a:spLocks noGrp="1"/>
          </p:cNvSpPr>
          <p:nvPr>
            <p:ph type="dt" sz="half" idx="10"/>
          </p:nvPr>
        </p:nvSpPr>
        <p:spPr/>
        <p:txBody>
          <a:bodyPr/>
          <a:lstStyle/>
          <a:p>
            <a:fld id="{10629ADE-8CFD-4149-873B-3F8662D8AEAA}" type="datetimeFigureOut">
              <a:rPr lang="pt-BR" smtClean="0"/>
              <a:t>18/04/2024</a:t>
            </a:fld>
            <a:endParaRPr lang="pt-BR"/>
          </a:p>
        </p:txBody>
      </p:sp>
      <p:sp>
        <p:nvSpPr>
          <p:cNvPr id="8" name="Footer Placeholder 7">
            <a:extLst>
              <a:ext uri="{FF2B5EF4-FFF2-40B4-BE49-F238E27FC236}">
                <a16:creationId xmlns:a16="http://schemas.microsoft.com/office/drawing/2014/main" id="{60377783-660C-D39E-D2D0-6BF98D151D4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1AEF9AA5-8E4F-F7CD-33E9-B7794BBA18AB}"/>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719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312F-4DAF-FAE5-4AAB-39B9691CEC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8DB131BF-B9FF-7C84-D45F-474D76123A72}"/>
              </a:ext>
            </a:extLst>
          </p:cNvPr>
          <p:cNvSpPr>
            <a:spLocks noGrp="1"/>
          </p:cNvSpPr>
          <p:nvPr>
            <p:ph type="dt" sz="half" idx="10"/>
          </p:nvPr>
        </p:nvSpPr>
        <p:spPr/>
        <p:txBody>
          <a:bodyPr/>
          <a:lstStyle/>
          <a:p>
            <a:fld id="{10629ADE-8CFD-4149-873B-3F8662D8AEAA}" type="datetimeFigureOut">
              <a:rPr lang="pt-BR" smtClean="0"/>
              <a:t>18/04/2024</a:t>
            </a:fld>
            <a:endParaRPr lang="pt-BR"/>
          </a:p>
        </p:txBody>
      </p:sp>
      <p:sp>
        <p:nvSpPr>
          <p:cNvPr id="4" name="Footer Placeholder 3">
            <a:extLst>
              <a:ext uri="{FF2B5EF4-FFF2-40B4-BE49-F238E27FC236}">
                <a16:creationId xmlns:a16="http://schemas.microsoft.com/office/drawing/2014/main" id="{729417E3-436F-2E84-921B-74484C52870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639EE9F0-1DBC-F573-E2B8-CE20062EB810}"/>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40674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5B57E-F04B-3079-73B8-0639DE6038AF}"/>
              </a:ext>
            </a:extLst>
          </p:cNvPr>
          <p:cNvSpPr>
            <a:spLocks noGrp="1"/>
          </p:cNvSpPr>
          <p:nvPr>
            <p:ph type="dt" sz="half" idx="10"/>
          </p:nvPr>
        </p:nvSpPr>
        <p:spPr/>
        <p:txBody>
          <a:bodyPr/>
          <a:lstStyle/>
          <a:p>
            <a:fld id="{10629ADE-8CFD-4149-873B-3F8662D8AEAA}" type="datetimeFigureOut">
              <a:rPr lang="pt-BR" smtClean="0"/>
              <a:t>18/04/2024</a:t>
            </a:fld>
            <a:endParaRPr lang="pt-BR"/>
          </a:p>
        </p:txBody>
      </p:sp>
      <p:sp>
        <p:nvSpPr>
          <p:cNvPr id="3" name="Footer Placeholder 2">
            <a:extLst>
              <a:ext uri="{FF2B5EF4-FFF2-40B4-BE49-F238E27FC236}">
                <a16:creationId xmlns:a16="http://schemas.microsoft.com/office/drawing/2014/main" id="{E403B380-ACEB-CD8B-67A4-2F1E1BBF852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046EE92F-E2C0-BA3B-6029-37153020638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5355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2615-22F2-8C54-6D75-63EF33957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B86110E-3510-7B75-9DE8-11604C4E1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CC6ACEA4-DEB3-385B-3A00-9AF343D2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A2596-EC95-1BA2-DF68-782AA9EFDB18}"/>
              </a:ext>
            </a:extLst>
          </p:cNvPr>
          <p:cNvSpPr>
            <a:spLocks noGrp="1"/>
          </p:cNvSpPr>
          <p:nvPr>
            <p:ph type="dt" sz="half" idx="10"/>
          </p:nvPr>
        </p:nvSpPr>
        <p:spPr/>
        <p:txBody>
          <a:bodyPr/>
          <a:lstStyle/>
          <a:p>
            <a:fld id="{10629ADE-8CFD-4149-873B-3F8662D8AEAA}" type="datetimeFigureOut">
              <a:rPr lang="pt-BR" smtClean="0"/>
              <a:t>18/04/2024</a:t>
            </a:fld>
            <a:endParaRPr lang="pt-BR"/>
          </a:p>
        </p:txBody>
      </p:sp>
      <p:sp>
        <p:nvSpPr>
          <p:cNvPr id="6" name="Footer Placeholder 5">
            <a:extLst>
              <a:ext uri="{FF2B5EF4-FFF2-40B4-BE49-F238E27FC236}">
                <a16:creationId xmlns:a16="http://schemas.microsoft.com/office/drawing/2014/main" id="{04E09BAC-1C7A-8528-AEBC-5C30A657456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156BCBF8-26D8-B80D-6ED8-E1990085548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8317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4614-450D-FCEA-96D2-8AF8DD828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45987AED-23F5-E5F4-2AB6-6F439C375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EB297F53-5FC6-9663-C31B-3382DB0B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7D5A1-4694-A2B5-7474-6DB6B758A617}"/>
              </a:ext>
            </a:extLst>
          </p:cNvPr>
          <p:cNvSpPr>
            <a:spLocks noGrp="1"/>
          </p:cNvSpPr>
          <p:nvPr>
            <p:ph type="dt" sz="half" idx="10"/>
          </p:nvPr>
        </p:nvSpPr>
        <p:spPr/>
        <p:txBody>
          <a:bodyPr/>
          <a:lstStyle/>
          <a:p>
            <a:fld id="{10629ADE-8CFD-4149-873B-3F8662D8AEAA}" type="datetimeFigureOut">
              <a:rPr lang="pt-BR" smtClean="0"/>
              <a:t>18/04/2024</a:t>
            </a:fld>
            <a:endParaRPr lang="pt-BR"/>
          </a:p>
        </p:txBody>
      </p:sp>
      <p:sp>
        <p:nvSpPr>
          <p:cNvPr id="6" name="Footer Placeholder 5">
            <a:extLst>
              <a:ext uri="{FF2B5EF4-FFF2-40B4-BE49-F238E27FC236}">
                <a16:creationId xmlns:a16="http://schemas.microsoft.com/office/drawing/2014/main" id="{79A19BA5-7361-BD5F-8D49-7ED81FE3B71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CCF5C22-5CFF-C0C7-67A9-9A035C1F0A07}"/>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1939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441DD-D9B4-033A-06AE-39F00A09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BE5B379-CA6C-C0BC-5953-4E354ED13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475C338-5207-ABFC-FD22-01E247CC7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9ADE-8CFD-4149-873B-3F8662D8AEAA}" type="datetimeFigureOut">
              <a:rPr lang="pt-BR" smtClean="0"/>
              <a:t>18/04/2024</a:t>
            </a:fld>
            <a:endParaRPr lang="pt-BR"/>
          </a:p>
        </p:txBody>
      </p:sp>
      <p:sp>
        <p:nvSpPr>
          <p:cNvPr id="5" name="Footer Placeholder 4">
            <a:extLst>
              <a:ext uri="{FF2B5EF4-FFF2-40B4-BE49-F238E27FC236}">
                <a16:creationId xmlns:a16="http://schemas.microsoft.com/office/drawing/2014/main" id="{2E5E2FBA-F896-00F0-594A-7D3813B6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66CB4833-CF0B-3672-8589-BF102C0ED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CBDF-92E9-42AC-A2BC-5761CD677A07}" type="slidenum">
              <a:rPr lang="pt-BR" smtClean="0"/>
              <a:t>‹#›</a:t>
            </a:fld>
            <a:endParaRPr lang="pt-BR"/>
          </a:p>
        </p:txBody>
      </p:sp>
    </p:spTree>
    <p:extLst>
      <p:ext uri="{BB962C8B-B14F-4D97-AF65-F5344CB8AC3E}">
        <p14:creationId xmlns:p14="http://schemas.microsoft.com/office/powerpoint/2010/main" val="39808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0F33-BAE4-F09D-A8AA-846F81319FB1}"/>
              </a:ext>
            </a:extLst>
          </p:cNvPr>
          <p:cNvSpPr>
            <a:spLocks noGrp="1"/>
          </p:cNvSpPr>
          <p:nvPr>
            <p:ph type="ctrTitle"/>
          </p:nvPr>
        </p:nvSpPr>
        <p:spPr>
          <a:xfrm>
            <a:off x="5481779" y="3216933"/>
            <a:ext cx="3071093" cy="809462"/>
          </a:xfrm>
        </p:spPr>
        <p:txBody>
          <a:bodyPr>
            <a:noAutofit/>
          </a:bodyPr>
          <a:lstStyle/>
          <a:p>
            <a:pPr algn="l"/>
            <a:r>
              <a:rPr lang="en-US" sz="6600">
                <a:solidFill>
                  <a:schemeClr val="bg1"/>
                </a:solidFill>
                <a:latin typeface="Syabab Brush Script" pitchFamily="2" charset="0"/>
              </a:rPr>
              <a:t>Sheep</a:t>
            </a:r>
          </a:p>
        </p:txBody>
      </p:sp>
      <p:sp>
        <p:nvSpPr>
          <p:cNvPr id="3" name="Subtitle 2">
            <a:extLst>
              <a:ext uri="{FF2B5EF4-FFF2-40B4-BE49-F238E27FC236}">
                <a16:creationId xmlns:a16="http://schemas.microsoft.com/office/drawing/2014/main" id="{6DEC13DD-AC22-48CB-6771-9744EF262B67}"/>
              </a:ext>
            </a:extLst>
          </p:cNvPr>
          <p:cNvSpPr>
            <a:spLocks noGrp="1"/>
          </p:cNvSpPr>
          <p:nvPr>
            <p:ph type="subTitle" idx="1"/>
          </p:nvPr>
        </p:nvSpPr>
        <p:spPr>
          <a:xfrm>
            <a:off x="1214396" y="3198461"/>
            <a:ext cx="5255492" cy="708521"/>
          </a:xfrm>
        </p:spPr>
        <p:txBody>
          <a:bodyPr>
            <a:noAutofit/>
          </a:bodyPr>
          <a:lstStyle/>
          <a:p>
            <a:pPr algn="l"/>
            <a:r>
              <a:rPr lang="en-US" sz="4800" b="1">
                <a:solidFill>
                  <a:schemeClr val="bg1"/>
                </a:solidFill>
                <a:latin typeface="Montserrat ExtraBold" panose="00000900000000000000" pitchFamily="50" charset="0"/>
              </a:rPr>
              <a:t>GO FIND MY</a:t>
            </a:r>
          </a:p>
        </p:txBody>
      </p:sp>
      <p:sp>
        <p:nvSpPr>
          <p:cNvPr id="5" name="TextBox 4">
            <a:extLst>
              <a:ext uri="{FF2B5EF4-FFF2-40B4-BE49-F238E27FC236}">
                <a16:creationId xmlns:a16="http://schemas.microsoft.com/office/drawing/2014/main" id="{2BC4E3FF-6D03-72E9-2E46-3F042BA61574}"/>
              </a:ext>
            </a:extLst>
          </p:cNvPr>
          <p:cNvSpPr txBox="1"/>
          <p:nvPr/>
        </p:nvSpPr>
        <p:spPr>
          <a:xfrm>
            <a:off x="4017630" y="6184606"/>
            <a:ext cx="5070763" cy="369332"/>
          </a:xfrm>
          <a:prstGeom prst="rect">
            <a:avLst/>
          </a:prstGeom>
          <a:noFill/>
        </p:spPr>
        <p:txBody>
          <a:bodyPr wrap="square">
            <a:spAutoFit/>
          </a:bodyPr>
          <a:lstStyle/>
          <a:p>
            <a:pPr algn="r"/>
            <a:r>
              <a:rPr lang="en-US" spc="300" dirty="0">
                <a:solidFill>
                  <a:schemeClr val="bg1"/>
                </a:solidFill>
                <a:latin typeface="Montserrat Medium" panose="00000600000000000000" pitchFamily="50" charset="0"/>
              </a:rPr>
              <a:t> 2024 EMPHASIS DAY</a:t>
            </a:r>
          </a:p>
        </p:txBody>
      </p:sp>
      <p:sp>
        <p:nvSpPr>
          <p:cNvPr id="4" name="TextBox 3">
            <a:extLst>
              <a:ext uri="{FF2B5EF4-FFF2-40B4-BE49-F238E27FC236}">
                <a16:creationId xmlns:a16="http://schemas.microsoft.com/office/drawing/2014/main" id="{B01FECC3-0DA0-7EE8-9E1F-8FC1AC484189}"/>
              </a:ext>
            </a:extLst>
          </p:cNvPr>
          <p:cNvSpPr txBox="1"/>
          <p:nvPr/>
        </p:nvSpPr>
        <p:spPr>
          <a:xfrm>
            <a:off x="3031435" y="5215365"/>
            <a:ext cx="7389995" cy="769441"/>
          </a:xfrm>
          <a:prstGeom prst="rect">
            <a:avLst/>
          </a:prstGeom>
          <a:noFill/>
        </p:spPr>
        <p:txBody>
          <a:bodyPr wrap="square" rtlCol="0">
            <a:spAutoFit/>
          </a:bodyPr>
          <a:lstStyle/>
          <a:p>
            <a:pPr algn="r"/>
            <a:r>
              <a:rPr lang="en-US" sz="2400" b="1" dirty="0">
                <a:solidFill>
                  <a:schemeClr val="bg1"/>
                </a:solidFill>
                <a:latin typeface="Avenir Next Demi Bold" panose="020B0503020202020204" pitchFamily="34" charset="0"/>
              </a:rPr>
              <a:t>Written by Joanna Daniel</a:t>
            </a:r>
          </a:p>
          <a:p>
            <a:pPr algn="r"/>
            <a:r>
              <a:rPr lang="en-US" sz="2000" b="1" dirty="0">
                <a:solidFill>
                  <a:schemeClr val="bg1"/>
                </a:solidFill>
                <a:latin typeface="Avenir Next Demi Bold" panose="020B0503020202020204" pitchFamily="34" charset="0"/>
              </a:rPr>
              <a:t>Produced by General Conference Women’s Ministries</a:t>
            </a:r>
          </a:p>
        </p:txBody>
      </p:sp>
    </p:spTree>
    <p:extLst>
      <p:ext uri="{BB962C8B-B14F-4D97-AF65-F5344CB8AC3E}">
        <p14:creationId xmlns:p14="http://schemas.microsoft.com/office/powerpoint/2010/main" val="36028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265545" y="217344"/>
            <a:ext cx="9959109" cy="1325563"/>
          </a:xfrm>
        </p:spPr>
        <p:txBody>
          <a:bodyPr>
            <a:normAutofit/>
          </a:bodyPr>
          <a:lstStyle/>
          <a:p>
            <a:r>
              <a:rPr lang="pt-BR" sz="4000" dirty="0">
                <a:solidFill>
                  <a:schemeClr val="bg1"/>
                </a:solidFill>
                <a:latin typeface="Futura LT Book" panose="02000504030000020003" pitchFamily="2" charset="0"/>
              </a:rPr>
              <a:t>Isaiah 61:3b, NIV</a:t>
            </a: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6" y="2001116"/>
            <a:ext cx="9959109" cy="4351338"/>
          </a:xfrm>
        </p:spPr>
        <p:txBody>
          <a:bodyPr/>
          <a:lstStyle/>
          <a:p>
            <a:pPr marL="0" indent="0" algn="ctr">
              <a:buNone/>
            </a:pPr>
            <a:endParaRPr lang="en-US" dirty="0"/>
          </a:p>
          <a:p>
            <a:pPr marL="1828800" lvl="4" indent="0">
              <a:buNone/>
            </a:pPr>
            <a:r>
              <a:rPr lang="en-US" sz="2800" dirty="0"/>
              <a:t>“And a garment of praise</a:t>
            </a:r>
          </a:p>
          <a:p>
            <a:pPr marL="1828800" lvl="4" indent="0">
              <a:buNone/>
            </a:pPr>
            <a:r>
              <a:rPr lang="en-US" sz="2800" dirty="0"/>
              <a:t>	instead of a spirit of despair.</a:t>
            </a:r>
          </a:p>
          <a:p>
            <a:pPr marL="1828800" lvl="4" indent="0">
              <a:buNone/>
            </a:pPr>
            <a:r>
              <a:rPr lang="en-US" sz="2800" dirty="0"/>
              <a:t>They will be called oaks of righteousness</a:t>
            </a:r>
          </a:p>
          <a:p>
            <a:pPr marL="1828800" lvl="4" indent="0">
              <a:buNone/>
            </a:pPr>
            <a:r>
              <a:rPr lang="en-US" sz="2800" dirty="0"/>
              <a:t>	a planting of the </a:t>
            </a:r>
            <a:r>
              <a:rPr lang="en-US" sz="2800" cap="small" dirty="0"/>
              <a:t>Lord</a:t>
            </a:r>
          </a:p>
          <a:p>
            <a:pPr marL="1828800" lvl="4" indent="0">
              <a:buNone/>
            </a:pPr>
            <a:r>
              <a:rPr lang="en-US" sz="2800" dirty="0"/>
              <a:t>	for the display of his splendor.”</a:t>
            </a:r>
          </a:p>
        </p:txBody>
      </p:sp>
    </p:spTree>
    <p:extLst>
      <p:ext uri="{BB962C8B-B14F-4D97-AF65-F5344CB8AC3E}">
        <p14:creationId xmlns:p14="http://schemas.microsoft.com/office/powerpoint/2010/main" val="3380861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0B49BD-57B6-8E41-1A14-14F2CE833757}"/>
              </a:ext>
            </a:extLst>
          </p:cNvPr>
          <p:cNvSpPr>
            <a:spLocks noGrp="1"/>
          </p:cNvSpPr>
          <p:nvPr>
            <p:ph type="title"/>
          </p:nvPr>
        </p:nvSpPr>
        <p:spPr>
          <a:xfrm>
            <a:off x="2623127" y="217344"/>
            <a:ext cx="7601527" cy="2128692"/>
          </a:xfrm>
        </p:spPr>
        <p:txBody>
          <a:bodyPr>
            <a:normAutofit/>
          </a:bodyPr>
          <a:lstStyle/>
          <a:p>
            <a:pPr algn="r"/>
            <a:r>
              <a:rPr lang="pt-BR" sz="4000" dirty="0" err="1">
                <a:latin typeface="Futura LT Book" panose="02000504030000020003" pitchFamily="2" charset="0"/>
              </a:rPr>
              <a:t>Psalm</a:t>
            </a:r>
            <a:r>
              <a:rPr lang="pt-BR" sz="4000" dirty="0">
                <a:latin typeface="Futura LT Book" panose="02000504030000020003" pitchFamily="2" charset="0"/>
              </a:rPr>
              <a:t> 147:3, NIV</a:t>
            </a:r>
          </a:p>
        </p:txBody>
      </p:sp>
      <p:sp>
        <p:nvSpPr>
          <p:cNvPr id="5" name="Content Placeholder 2">
            <a:extLst>
              <a:ext uri="{FF2B5EF4-FFF2-40B4-BE49-F238E27FC236}">
                <a16:creationId xmlns:a16="http://schemas.microsoft.com/office/drawing/2014/main" id="{4495ABE3-FC6D-6D83-CFBE-A0B416D841F5}"/>
              </a:ext>
            </a:extLst>
          </p:cNvPr>
          <p:cNvSpPr>
            <a:spLocks noGrp="1"/>
          </p:cNvSpPr>
          <p:nvPr>
            <p:ph idx="1"/>
          </p:nvPr>
        </p:nvSpPr>
        <p:spPr>
          <a:xfrm>
            <a:off x="265546" y="2586182"/>
            <a:ext cx="9959109" cy="3766271"/>
          </a:xfrm>
        </p:spPr>
        <p:txBody>
          <a:bodyPr/>
          <a:lstStyle/>
          <a:p>
            <a:pPr marL="0" indent="0" algn="ctr">
              <a:buNone/>
            </a:pPr>
            <a:endParaRPr lang="en-US" dirty="0"/>
          </a:p>
          <a:p>
            <a:pPr marL="0" indent="0" algn="ctr">
              <a:buNone/>
            </a:pPr>
            <a:r>
              <a:rPr lang="en-US" dirty="0"/>
              <a:t>“He </a:t>
            </a:r>
            <a:r>
              <a:rPr lang="en-US" b="1" dirty="0">
                <a:solidFill>
                  <a:srgbClr val="5E6373"/>
                </a:solidFill>
                <a:latin typeface="Futura" panose="020B0602020204020303" pitchFamily="34" charset="-79"/>
                <a:cs typeface="Futura" panose="020B0602020204020303" pitchFamily="34" charset="-79"/>
              </a:rPr>
              <a:t>heals</a:t>
            </a:r>
            <a:r>
              <a:rPr lang="en-US" dirty="0"/>
              <a:t> </a:t>
            </a:r>
          </a:p>
          <a:p>
            <a:pPr marL="0" indent="0" algn="ctr">
              <a:buNone/>
            </a:pPr>
            <a:r>
              <a:rPr lang="en-US" dirty="0"/>
              <a:t>the </a:t>
            </a:r>
            <a:r>
              <a:rPr lang="en-US" b="1" dirty="0">
                <a:solidFill>
                  <a:srgbClr val="A1646A"/>
                </a:solidFill>
                <a:latin typeface="Futura" panose="020B0602020204020303" pitchFamily="34" charset="-79"/>
                <a:cs typeface="Futura" panose="020B0602020204020303" pitchFamily="34" charset="-79"/>
              </a:rPr>
              <a:t>brokenhearted</a:t>
            </a:r>
            <a:r>
              <a:rPr lang="en-US" dirty="0">
                <a:solidFill>
                  <a:srgbClr val="A1646A"/>
                </a:solidFill>
                <a:latin typeface="Futura Medium" panose="020B0602020204020303" pitchFamily="34" charset="-79"/>
                <a:cs typeface="Futura Medium" panose="020B0602020204020303" pitchFamily="34" charset="-79"/>
              </a:rPr>
              <a:t> </a:t>
            </a:r>
            <a:r>
              <a:rPr lang="en-US" dirty="0"/>
              <a:t>and</a:t>
            </a:r>
          </a:p>
          <a:p>
            <a:pPr marL="0" indent="0" algn="ctr">
              <a:buNone/>
            </a:pPr>
            <a:r>
              <a:rPr lang="en-US" b="1" dirty="0">
                <a:solidFill>
                  <a:srgbClr val="5E6373"/>
                </a:solidFill>
                <a:latin typeface="Futura" panose="020B0602020204020303" pitchFamily="34" charset="-79"/>
                <a:cs typeface="Futura" panose="020B0602020204020303" pitchFamily="34" charset="-79"/>
              </a:rPr>
              <a:t>binds</a:t>
            </a:r>
            <a:r>
              <a:rPr lang="en-US" dirty="0"/>
              <a:t> up </a:t>
            </a:r>
          </a:p>
          <a:p>
            <a:pPr marL="0" indent="0" algn="ctr">
              <a:buNone/>
            </a:pPr>
            <a:r>
              <a:rPr lang="en-US" dirty="0"/>
              <a:t>their </a:t>
            </a:r>
            <a:r>
              <a:rPr lang="en-US" b="1" dirty="0">
                <a:solidFill>
                  <a:srgbClr val="A1646A"/>
                </a:solidFill>
                <a:latin typeface="Futura" panose="020B0602020204020303" pitchFamily="34" charset="-79"/>
                <a:cs typeface="Futura" panose="020B0602020204020303" pitchFamily="34" charset="-79"/>
              </a:rPr>
              <a:t>wounds.</a:t>
            </a:r>
            <a:r>
              <a:rPr lang="en-US" dirty="0"/>
              <a:t>”</a:t>
            </a:r>
          </a:p>
          <a:p>
            <a:pPr marL="0" indent="0">
              <a:buNone/>
            </a:pPr>
            <a:endParaRPr lang="en-US" dirty="0"/>
          </a:p>
        </p:txBody>
      </p:sp>
    </p:spTree>
    <p:extLst>
      <p:ext uri="{BB962C8B-B14F-4D97-AF65-F5344CB8AC3E}">
        <p14:creationId xmlns:p14="http://schemas.microsoft.com/office/powerpoint/2010/main" val="803241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7850-30E2-E571-9768-3019A337C198}"/>
              </a:ext>
            </a:extLst>
          </p:cNvPr>
          <p:cNvSpPr>
            <a:spLocks noGrp="1"/>
          </p:cNvSpPr>
          <p:nvPr>
            <p:ph type="title"/>
          </p:nvPr>
        </p:nvSpPr>
        <p:spPr>
          <a:xfrm>
            <a:off x="2623127" y="217344"/>
            <a:ext cx="7601527" cy="2128692"/>
          </a:xfrm>
        </p:spPr>
        <p:txBody>
          <a:bodyPr>
            <a:normAutofit/>
          </a:bodyPr>
          <a:lstStyle/>
          <a:p>
            <a:pPr algn="r"/>
            <a:r>
              <a:rPr lang="en-US" sz="4000" dirty="0">
                <a:latin typeface="Futura LT Book" panose="02000504030000020003" pitchFamily="2" charset="0"/>
              </a:rPr>
              <a:t>We show we care when we:</a:t>
            </a:r>
          </a:p>
        </p:txBody>
      </p:sp>
      <p:sp>
        <p:nvSpPr>
          <p:cNvPr id="4" name="Content Placeholder 2">
            <a:extLst>
              <a:ext uri="{FF2B5EF4-FFF2-40B4-BE49-F238E27FC236}">
                <a16:creationId xmlns:a16="http://schemas.microsoft.com/office/drawing/2014/main" id="{549B05F0-CCED-0716-C378-4CA51B99D689}"/>
              </a:ext>
            </a:extLst>
          </p:cNvPr>
          <p:cNvSpPr>
            <a:spLocks noGrp="1"/>
          </p:cNvSpPr>
          <p:nvPr>
            <p:ph idx="1"/>
          </p:nvPr>
        </p:nvSpPr>
        <p:spPr>
          <a:xfrm>
            <a:off x="265546" y="2586182"/>
            <a:ext cx="9959109" cy="3766271"/>
          </a:xfrm>
        </p:spPr>
        <p:txBody>
          <a:bodyPr/>
          <a:lstStyle/>
          <a:p>
            <a:r>
              <a:rPr lang="en-US" dirty="0"/>
              <a:t>Listen without judgment.</a:t>
            </a:r>
          </a:p>
          <a:p>
            <a:r>
              <a:rPr lang="en-US" dirty="0"/>
              <a:t>Choose not to ostracize the victim after a disclosure of abuse.</a:t>
            </a:r>
          </a:p>
          <a:p>
            <a:r>
              <a:rPr lang="en-US" dirty="0"/>
              <a:t>Provide warmth, comfort, and the authentic support that promotes healing.</a:t>
            </a:r>
          </a:p>
          <a:p>
            <a:r>
              <a:rPr lang="en-US" dirty="0"/>
              <a:t>Speak out about the dangers of abuse.</a:t>
            </a:r>
          </a:p>
          <a:p>
            <a:r>
              <a:rPr lang="en-US" dirty="0"/>
              <a:t>Hold perpetrators accountable.</a:t>
            </a:r>
          </a:p>
          <a:p>
            <a:r>
              <a:rPr lang="en-US" dirty="0"/>
              <a:t>Work to make our church a safe community.</a:t>
            </a:r>
          </a:p>
          <a:p>
            <a:endParaRPr lang="pt-BR" dirty="0"/>
          </a:p>
        </p:txBody>
      </p:sp>
    </p:spTree>
    <p:extLst>
      <p:ext uri="{BB962C8B-B14F-4D97-AF65-F5344CB8AC3E}">
        <p14:creationId xmlns:p14="http://schemas.microsoft.com/office/powerpoint/2010/main" val="323891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265545" y="217344"/>
            <a:ext cx="9959109" cy="1325563"/>
          </a:xfrm>
        </p:spPr>
        <p:txBody>
          <a:bodyPr>
            <a:normAutofit/>
          </a:bodyPr>
          <a:lstStyle/>
          <a:p>
            <a:endParaRPr lang="pt-BR" sz="4000" dirty="0">
              <a:latin typeface="Futura LT Book" panose="02000504030000020003" pitchFamily="2" charset="0"/>
            </a:endParaRP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6" y="2001116"/>
            <a:ext cx="9959109" cy="4351338"/>
          </a:xfrm>
        </p:spPr>
        <p:txBody>
          <a:bodyPr/>
          <a:lstStyle/>
          <a:p>
            <a:pPr marL="0" indent="0" algn="ctr">
              <a:buNone/>
            </a:pPr>
            <a:endParaRPr lang="en-US" dirty="0"/>
          </a:p>
          <a:p>
            <a:pPr marL="0" indent="0" algn="ctr">
              <a:buNone/>
            </a:pPr>
            <a:endParaRPr lang="en-US" dirty="0"/>
          </a:p>
          <a:p>
            <a:pPr marL="0" indent="0" algn="ctr">
              <a:buNone/>
            </a:pPr>
            <a:r>
              <a:rPr lang="en-US" dirty="0"/>
              <a:t>“If you are </a:t>
            </a:r>
            <a:r>
              <a:rPr lang="en-US" b="1" dirty="0">
                <a:solidFill>
                  <a:srgbClr val="5E6373"/>
                </a:solidFill>
                <a:latin typeface="Futura" panose="020B0602020204020303" pitchFamily="34" charset="-79"/>
                <a:cs typeface="Futura" panose="020B0602020204020303" pitchFamily="34" charset="-79"/>
              </a:rPr>
              <a:t>neutral</a:t>
            </a:r>
            <a:r>
              <a:rPr lang="en-US" dirty="0"/>
              <a:t> in situations of </a:t>
            </a:r>
            <a:r>
              <a:rPr lang="en-US" b="1" dirty="0">
                <a:solidFill>
                  <a:srgbClr val="A1646A"/>
                </a:solidFill>
                <a:latin typeface="Futura" panose="020B0602020204020303" pitchFamily="34" charset="-79"/>
                <a:cs typeface="Futura" panose="020B0602020204020303" pitchFamily="34" charset="-79"/>
              </a:rPr>
              <a:t>injustice,</a:t>
            </a:r>
          </a:p>
          <a:p>
            <a:pPr marL="0" indent="0" algn="ctr">
              <a:buNone/>
            </a:pPr>
            <a:r>
              <a:rPr lang="en-US" dirty="0"/>
              <a:t>you have </a:t>
            </a:r>
            <a:r>
              <a:rPr lang="en-US" b="1" dirty="0">
                <a:solidFill>
                  <a:srgbClr val="5E6373"/>
                </a:solidFill>
                <a:latin typeface="Futura" panose="020B0602020204020303" pitchFamily="34" charset="-79"/>
                <a:cs typeface="Futura" panose="020B0602020204020303" pitchFamily="34" charset="-79"/>
              </a:rPr>
              <a:t>chosen</a:t>
            </a:r>
            <a:r>
              <a:rPr lang="en-US" dirty="0"/>
              <a:t> the side of the </a:t>
            </a:r>
            <a:r>
              <a:rPr lang="en-US" b="1" dirty="0">
                <a:solidFill>
                  <a:srgbClr val="A1646A"/>
                </a:solidFill>
                <a:latin typeface="Futura" panose="020B0602020204020303" pitchFamily="34" charset="-79"/>
                <a:cs typeface="Futura" panose="020B0602020204020303" pitchFamily="34" charset="-79"/>
              </a:rPr>
              <a:t>oppressor.”</a:t>
            </a:r>
          </a:p>
          <a:p>
            <a:pPr marL="0" indent="0" algn="ctr">
              <a:buNone/>
            </a:pPr>
            <a:r>
              <a:rPr lang="en-US" dirty="0"/>
              <a:t>—Desmond Tutu</a:t>
            </a:r>
          </a:p>
          <a:p>
            <a:endParaRPr lang="pt-BR" dirty="0"/>
          </a:p>
        </p:txBody>
      </p:sp>
    </p:spTree>
    <p:extLst>
      <p:ext uri="{BB962C8B-B14F-4D97-AF65-F5344CB8AC3E}">
        <p14:creationId xmlns:p14="http://schemas.microsoft.com/office/powerpoint/2010/main" val="3425176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7850-30E2-E571-9768-3019A337C198}"/>
              </a:ext>
            </a:extLst>
          </p:cNvPr>
          <p:cNvSpPr>
            <a:spLocks noGrp="1"/>
          </p:cNvSpPr>
          <p:nvPr>
            <p:ph type="title"/>
          </p:nvPr>
        </p:nvSpPr>
        <p:spPr>
          <a:xfrm>
            <a:off x="265547" y="217344"/>
            <a:ext cx="9959108" cy="2128692"/>
          </a:xfrm>
        </p:spPr>
        <p:txBody>
          <a:bodyPr>
            <a:normAutofit/>
          </a:bodyPr>
          <a:lstStyle/>
          <a:p>
            <a:pPr algn="r"/>
            <a:r>
              <a:rPr lang="pt-BR" sz="4000" dirty="0" err="1">
                <a:latin typeface="Futura LT Book" panose="02000504030000020003" pitchFamily="2" charset="0"/>
              </a:rPr>
              <a:t>Searching</a:t>
            </a:r>
            <a:r>
              <a:rPr lang="pt-BR" sz="4000" dirty="0">
                <a:latin typeface="Futura LT Book" panose="02000504030000020003" pitchFamily="2" charset="0"/>
              </a:rPr>
              <a:t> for a </a:t>
            </a:r>
            <a:r>
              <a:rPr lang="pt-BR" sz="4000" dirty="0" err="1">
                <a:latin typeface="Futura LT Book" panose="02000504030000020003" pitchFamily="2" charset="0"/>
              </a:rPr>
              <a:t>survivor</a:t>
            </a:r>
            <a:r>
              <a:rPr lang="pt-BR" sz="4000" dirty="0">
                <a:latin typeface="Futura LT Book" panose="02000504030000020003" pitchFamily="2" charset="0"/>
              </a:rPr>
              <a:t> </a:t>
            </a:r>
            <a:r>
              <a:rPr lang="pt-BR" sz="4000" dirty="0" err="1">
                <a:latin typeface="Futura LT Book" panose="02000504030000020003" pitchFamily="2" charset="0"/>
              </a:rPr>
              <a:t>means</a:t>
            </a:r>
            <a:r>
              <a:rPr lang="pt-BR" sz="4000" dirty="0">
                <a:latin typeface="Futura LT Book" panose="02000504030000020003" pitchFamily="2" charset="0"/>
              </a:rPr>
              <a:t>:</a:t>
            </a:r>
          </a:p>
        </p:txBody>
      </p:sp>
      <p:sp>
        <p:nvSpPr>
          <p:cNvPr id="4" name="Content Placeholder 2">
            <a:extLst>
              <a:ext uri="{FF2B5EF4-FFF2-40B4-BE49-F238E27FC236}">
                <a16:creationId xmlns:a16="http://schemas.microsoft.com/office/drawing/2014/main" id="{549B05F0-CCED-0716-C378-4CA51B99D689}"/>
              </a:ext>
            </a:extLst>
          </p:cNvPr>
          <p:cNvSpPr>
            <a:spLocks noGrp="1"/>
          </p:cNvSpPr>
          <p:nvPr>
            <p:ph idx="1"/>
          </p:nvPr>
        </p:nvSpPr>
        <p:spPr>
          <a:xfrm>
            <a:off x="265546" y="2586182"/>
            <a:ext cx="9959109" cy="3766271"/>
          </a:xfrm>
        </p:spPr>
        <p:txBody>
          <a:bodyPr>
            <a:normAutofit lnSpcReduction="10000"/>
          </a:bodyPr>
          <a:lstStyle/>
          <a:p>
            <a:r>
              <a:rPr lang="en-US" dirty="0"/>
              <a:t>Sitting with them and hearing their stories.</a:t>
            </a:r>
          </a:p>
          <a:p>
            <a:r>
              <a:rPr lang="en-US" dirty="0"/>
              <a:t>Allowing them to tell the story as they experienced it.</a:t>
            </a:r>
          </a:p>
          <a:p>
            <a:r>
              <a:rPr lang="en-US" dirty="0"/>
              <a:t>Listening without a filter to make us more comfortable, listening without judgment.</a:t>
            </a:r>
          </a:p>
          <a:p>
            <a:r>
              <a:rPr lang="en-US" dirty="0"/>
              <a:t>Hearing the story as it is and not as we would like it to be.</a:t>
            </a:r>
          </a:p>
          <a:p>
            <a:r>
              <a:rPr lang="en-US" dirty="0"/>
              <a:t>Bringing them to church events and sitting with them for support.</a:t>
            </a:r>
          </a:p>
          <a:p>
            <a:r>
              <a:rPr lang="en-US" dirty="0"/>
              <a:t>Including them in your circle of friends or small group.</a:t>
            </a:r>
          </a:p>
          <a:p>
            <a:r>
              <a:rPr lang="en-US" dirty="0"/>
              <a:t>“Being there” with them and for them.</a:t>
            </a:r>
          </a:p>
          <a:p>
            <a:endParaRPr lang="pt-BR" dirty="0"/>
          </a:p>
        </p:txBody>
      </p:sp>
    </p:spTree>
    <p:extLst>
      <p:ext uri="{BB962C8B-B14F-4D97-AF65-F5344CB8AC3E}">
        <p14:creationId xmlns:p14="http://schemas.microsoft.com/office/powerpoint/2010/main" val="3942400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0B49BD-57B6-8E41-1A14-14F2CE833757}"/>
              </a:ext>
            </a:extLst>
          </p:cNvPr>
          <p:cNvSpPr>
            <a:spLocks noGrp="1"/>
          </p:cNvSpPr>
          <p:nvPr>
            <p:ph type="title"/>
          </p:nvPr>
        </p:nvSpPr>
        <p:spPr>
          <a:xfrm>
            <a:off x="2623127" y="217344"/>
            <a:ext cx="7601527" cy="2128692"/>
          </a:xfrm>
        </p:spPr>
        <p:txBody>
          <a:bodyPr>
            <a:normAutofit/>
          </a:bodyPr>
          <a:lstStyle/>
          <a:p>
            <a:pPr algn="r"/>
            <a:r>
              <a:rPr lang="pt-BR" sz="4000" dirty="0" err="1">
                <a:latin typeface="Futura LT Book" panose="02000504030000020003" pitchFamily="2" charset="0"/>
              </a:rPr>
              <a:t>How</a:t>
            </a:r>
            <a:r>
              <a:rPr lang="pt-BR" sz="4000" dirty="0">
                <a:latin typeface="Futura LT Book" panose="02000504030000020003" pitchFamily="2" charset="0"/>
              </a:rPr>
              <a:t> </a:t>
            </a:r>
            <a:r>
              <a:rPr lang="pt-BR" sz="4000" dirty="0" err="1">
                <a:latin typeface="Futura LT Book" panose="02000504030000020003" pitchFamily="2" charset="0"/>
              </a:rPr>
              <a:t>can</a:t>
            </a:r>
            <a:r>
              <a:rPr lang="pt-BR" sz="4000" dirty="0">
                <a:latin typeface="Futura LT Book" panose="02000504030000020003" pitchFamily="2" charset="0"/>
              </a:rPr>
              <a:t> </a:t>
            </a:r>
            <a:r>
              <a:rPr lang="pt-BR" sz="4000" dirty="0" err="1">
                <a:latin typeface="Futura LT Book" panose="02000504030000020003" pitchFamily="2" charset="0"/>
              </a:rPr>
              <a:t>we</a:t>
            </a:r>
            <a:r>
              <a:rPr lang="pt-BR" sz="4000" dirty="0">
                <a:latin typeface="Futura LT Book" panose="02000504030000020003" pitchFamily="2" charset="0"/>
              </a:rPr>
              <a:t> help?</a:t>
            </a:r>
          </a:p>
        </p:txBody>
      </p:sp>
      <p:sp>
        <p:nvSpPr>
          <p:cNvPr id="5" name="Content Placeholder 2">
            <a:extLst>
              <a:ext uri="{FF2B5EF4-FFF2-40B4-BE49-F238E27FC236}">
                <a16:creationId xmlns:a16="http://schemas.microsoft.com/office/drawing/2014/main" id="{4495ABE3-FC6D-6D83-CFBE-A0B416D841F5}"/>
              </a:ext>
            </a:extLst>
          </p:cNvPr>
          <p:cNvSpPr>
            <a:spLocks noGrp="1"/>
          </p:cNvSpPr>
          <p:nvPr>
            <p:ph idx="1"/>
          </p:nvPr>
        </p:nvSpPr>
        <p:spPr>
          <a:xfrm>
            <a:off x="265546" y="2586182"/>
            <a:ext cx="9959109" cy="3766271"/>
          </a:xfrm>
        </p:spPr>
        <p:txBody>
          <a:bodyPr/>
          <a:lstStyle/>
          <a:p>
            <a:pPr marL="0" indent="0">
              <a:buNone/>
            </a:pPr>
            <a:r>
              <a:rPr lang="en-US" dirty="0"/>
              <a:t>When we face the reality of the issue, we can:</a:t>
            </a:r>
          </a:p>
          <a:p>
            <a:r>
              <a:rPr lang="en-US" dirty="0"/>
              <a:t>Put plans in place to find the lost.</a:t>
            </a:r>
          </a:p>
          <a:p>
            <a:r>
              <a:rPr lang="en-US" dirty="0"/>
              <a:t>Cultivate an environment with zero tolerance for abuse.</a:t>
            </a:r>
          </a:p>
          <a:p>
            <a:r>
              <a:rPr lang="en-US" b="1" dirty="0">
                <a:solidFill>
                  <a:srgbClr val="A1646A"/>
                </a:solidFill>
                <a:latin typeface="Futura" panose="020B0602020204020303" pitchFamily="34" charset="-79"/>
                <a:cs typeface="Futura" panose="020B0602020204020303" pitchFamily="34" charset="-79"/>
              </a:rPr>
              <a:t>Say “no” to violence </a:t>
            </a:r>
            <a:r>
              <a:rPr lang="en-US" dirty="0"/>
              <a:t>and work together to </a:t>
            </a:r>
            <a:r>
              <a:rPr lang="en-US" b="1" dirty="0">
                <a:solidFill>
                  <a:srgbClr val="A1646A"/>
                </a:solidFill>
                <a:latin typeface="Futura" panose="020B0602020204020303" pitchFamily="34" charset="-79"/>
                <a:cs typeface="Futura" panose="020B0602020204020303" pitchFamily="34" charset="-79"/>
              </a:rPr>
              <a:t>end it now.</a:t>
            </a:r>
          </a:p>
          <a:p>
            <a:r>
              <a:rPr lang="en-US" dirty="0"/>
              <a:t>Support victims of abuse, </a:t>
            </a:r>
            <a:r>
              <a:rPr lang="en-US" b="1" dirty="0">
                <a:solidFill>
                  <a:srgbClr val="A1646A"/>
                </a:solidFill>
                <a:latin typeface="Futura" panose="020B0602020204020303" pitchFamily="34" charset="-79"/>
                <a:cs typeface="Futura" panose="020B0602020204020303" pitchFamily="34" charset="-79"/>
              </a:rPr>
              <a:t>breaking the silence</a:t>
            </a:r>
            <a:r>
              <a:rPr lang="en-US" dirty="0">
                <a:solidFill>
                  <a:srgbClr val="A1646A"/>
                </a:solidFill>
              </a:rPr>
              <a:t> </a:t>
            </a:r>
            <a:r>
              <a:rPr lang="en-US" dirty="0"/>
              <a:t>that </a:t>
            </a:r>
            <a:r>
              <a:rPr lang="en-US"/>
              <a:t>it happens </a:t>
            </a:r>
            <a:r>
              <a:rPr lang="en-US" dirty="0"/>
              <a:t>in our churches as well as our communities.</a:t>
            </a:r>
          </a:p>
          <a:p>
            <a:r>
              <a:rPr lang="en-US" dirty="0"/>
              <a:t>Help them heal.</a:t>
            </a:r>
          </a:p>
        </p:txBody>
      </p:sp>
    </p:spTree>
    <p:extLst>
      <p:ext uri="{BB962C8B-B14F-4D97-AF65-F5344CB8AC3E}">
        <p14:creationId xmlns:p14="http://schemas.microsoft.com/office/powerpoint/2010/main" val="1189323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7850-30E2-E571-9768-3019A337C198}"/>
              </a:ext>
            </a:extLst>
          </p:cNvPr>
          <p:cNvSpPr>
            <a:spLocks noGrp="1"/>
          </p:cNvSpPr>
          <p:nvPr>
            <p:ph type="title"/>
          </p:nvPr>
        </p:nvSpPr>
        <p:spPr>
          <a:xfrm>
            <a:off x="2623127" y="217344"/>
            <a:ext cx="7601527" cy="2128692"/>
          </a:xfrm>
        </p:spPr>
        <p:txBody>
          <a:bodyPr>
            <a:normAutofit/>
          </a:bodyPr>
          <a:lstStyle/>
          <a:p>
            <a:pPr algn="r"/>
            <a:r>
              <a:rPr lang="pt-BR" sz="4000" dirty="0" err="1">
                <a:latin typeface="Futura LT Book" panose="02000504030000020003" pitchFamily="2" charset="0"/>
              </a:rPr>
              <a:t>Ezekiel</a:t>
            </a:r>
            <a:r>
              <a:rPr lang="pt-BR" sz="4000" dirty="0">
                <a:latin typeface="Futura LT Book" panose="02000504030000020003" pitchFamily="2" charset="0"/>
              </a:rPr>
              <a:t> 34:5, 6, NKJV</a:t>
            </a:r>
          </a:p>
        </p:txBody>
      </p:sp>
      <p:sp>
        <p:nvSpPr>
          <p:cNvPr id="4" name="Content Placeholder 2">
            <a:extLst>
              <a:ext uri="{FF2B5EF4-FFF2-40B4-BE49-F238E27FC236}">
                <a16:creationId xmlns:a16="http://schemas.microsoft.com/office/drawing/2014/main" id="{549B05F0-CCED-0716-C378-4CA51B99D689}"/>
              </a:ext>
            </a:extLst>
          </p:cNvPr>
          <p:cNvSpPr>
            <a:spLocks noGrp="1"/>
          </p:cNvSpPr>
          <p:nvPr>
            <p:ph idx="1"/>
          </p:nvPr>
        </p:nvSpPr>
        <p:spPr>
          <a:xfrm>
            <a:off x="265546" y="2586182"/>
            <a:ext cx="9959109" cy="3766271"/>
          </a:xfrm>
        </p:spPr>
        <p:txBody>
          <a:bodyPr/>
          <a:lstStyle/>
          <a:p>
            <a:pPr marL="0" indent="0">
              <a:buNone/>
            </a:pPr>
            <a:r>
              <a:rPr lang="en-US" dirty="0"/>
              <a:t>“So </a:t>
            </a:r>
            <a:r>
              <a:rPr lang="en-US" b="1" dirty="0">
                <a:solidFill>
                  <a:srgbClr val="A1646A"/>
                </a:solidFill>
                <a:latin typeface="Futura" panose="020B0602020204020303" pitchFamily="34" charset="-79"/>
                <a:cs typeface="Futura" panose="020B0602020204020303" pitchFamily="34" charset="-79"/>
              </a:rPr>
              <a:t>they were scattered </a:t>
            </a:r>
            <a:r>
              <a:rPr lang="en-US" dirty="0"/>
              <a:t>because there was no shepherd; and they became food for all the beasts of the field when they were scattered. My sheep wandered through all the mountains, and on every high hill; yes, My flock was scattered over the whole face of the earth, </a:t>
            </a:r>
            <a:r>
              <a:rPr lang="en-US" b="1" dirty="0">
                <a:solidFill>
                  <a:srgbClr val="5E6373"/>
                </a:solidFill>
                <a:latin typeface="Futura" panose="020B0602020204020303" pitchFamily="34" charset="-79"/>
                <a:cs typeface="Futura" panose="020B0602020204020303" pitchFamily="34" charset="-79"/>
              </a:rPr>
              <a:t>and no one was seeking or searching for them.</a:t>
            </a:r>
            <a:r>
              <a:rPr lang="en-US" dirty="0"/>
              <a:t>”</a:t>
            </a:r>
          </a:p>
          <a:p>
            <a:pPr marL="0" indent="0">
              <a:buNone/>
            </a:pPr>
            <a:endParaRPr lang="en-US" dirty="0"/>
          </a:p>
          <a:p>
            <a:pPr marL="0" indent="0">
              <a:buNone/>
            </a:pPr>
            <a:r>
              <a:rPr lang="en-US" dirty="0"/>
              <a:t>Will you respond, </a:t>
            </a:r>
            <a:r>
              <a:rPr lang="en-US" b="1" dirty="0">
                <a:latin typeface="Futura" panose="020B0602020204020303" pitchFamily="34" charset="-79"/>
                <a:cs typeface="Futura" panose="020B0602020204020303" pitchFamily="34" charset="-79"/>
              </a:rPr>
              <a:t>“Yes, Jesus, I will go!” </a:t>
            </a:r>
          </a:p>
          <a:p>
            <a:endParaRPr lang="pt-BR" dirty="0"/>
          </a:p>
        </p:txBody>
      </p:sp>
    </p:spTree>
    <p:extLst>
      <p:ext uri="{BB962C8B-B14F-4D97-AF65-F5344CB8AC3E}">
        <p14:creationId xmlns:p14="http://schemas.microsoft.com/office/powerpoint/2010/main" val="3933386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0B49BD-57B6-8E41-1A14-14F2CE833757}"/>
              </a:ext>
            </a:extLst>
          </p:cNvPr>
          <p:cNvSpPr>
            <a:spLocks noGrp="1"/>
          </p:cNvSpPr>
          <p:nvPr>
            <p:ph type="title"/>
          </p:nvPr>
        </p:nvSpPr>
        <p:spPr>
          <a:xfrm>
            <a:off x="2623127" y="217344"/>
            <a:ext cx="7601527" cy="2128692"/>
          </a:xfrm>
        </p:spPr>
        <p:txBody>
          <a:bodyPr>
            <a:normAutofit/>
          </a:bodyPr>
          <a:lstStyle/>
          <a:p>
            <a:pPr algn="r"/>
            <a:r>
              <a:rPr lang="pt-BR" sz="4000" dirty="0">
                <a:latin typeface="Futura LT Book" panose="02000504030000020003" pitchFamily="2" charset="0"/>
              </a:rPr>
              <a:t>Matthew 18:11, NKJV</a:t>
            </a:r>
          </a:p>
        </p:txBody>
      </p:sp>
      <p:sp>
        <p:nvSpPr>
          <p:cNvPr id="5" name="Content Placeholder 2">
            <a:extLst>
              <a:ext uri="{FF2B5EF4-FFF2-40B4-BE49-F238E27FC236}">
                <a16:creationId xmlns:a16="http://schemas.microsoft.com/office/drawing/2014/main" id="{4495ABE3-FC6D-6D83-CFBE-A0B416D841F5}"/>
              </a:ext>
            </a:extLst>
          </p:cNvPr>
          <p:cNvSpPr>
            <a:spLocks noGrp="1"/>
          </p:cNvSpPr>
          <p:nvPr>
            <p:ph idx="1"/>
          </p:nvPr>
        </p:nvSpPr>
        <p:spPr>
          <a:xfrm>
            <a:off x="265546" y="2586182"/>
            <a:ext cx="9959109" cy="3766271"/>
          </a:xfrm>
        </p:spPr>
        <p:txBody>
          <a:bodyPr/>
          <a:lstStyle/>
          <a:p>
            <a:pPr marL="0" indent="0" algn="ctr">
              <a:buNone/>
            </a:pPr>
            <a:r>
              <a:rPr lang="en-US" dirty="0"/>
              <a:t>“For the Son of Man</a:t>
            </a:r>
          </a:p>
          <a:p>
            <a:pPr marL="0" indent="0" algn="ctr">
              <a:buNone/>
            </a:pPr>
            <a:r>
              <a:rPr lang="en-US" dirty="0"/>
              <a:t>has come</a:t>
            </a:r>
          </a:p>
          <a:p>
            <a:pPr marL="0" indent="0" algn="ctr">
              <a:buNone/>
            </a:pPr>
            <a:r>
              <a:rPr lang="en-US" sz="2400" b="1" dirty="0">
                <a:solidFill>
                  <a:srgbClr val="A1646A"/>
                </a:solidFill>
                <a:latin typeface="Futura" panose="020B0602020204020303" pitchFamily="34" charset="-79"/>
                <a:cs typeface="Futura" panose="020B0602020204020303" pitchFamily="34" charset="-79"/>
              </a:rPr>
              <a:t>to save </a:t>
            </a:r>
          </a:p>
          <a:p>
            <a:pPr marL="0" indent="0" algn="ctr">
              <a:buNone/>
            </a:pPr>
            <a:r>
              <a:rPr lang="en-US" dirty="0"/>
              <a:t>that which was</a:t>
            </a:r>
          </a:p>
          <a:p>
            <a:pPr marL="0" indent="0" algn="ctr">
              <a:buNone/>
            </a:pPr>
            <a:r>
              <a:rPr lang="en-US" b="1" dirty="0">
                <a:solidFill>
                  <a:srgbClr val="5E6373"/>
                </a:solidFill>
                <a:latin typeface="Futura" panose="020B0602020204020303" pitchFamily="34" charset="-79"/>
                <a:cs typeface="Futura" panose="020B0602020204020303" pitchFamily="34" charset="-79"/>
              </a:rPr>
              <a:t>lost.”</a:t>
            </a:r>
            <a:endParaRPr lang="en-US" dirty="0">
              <a:solidFill>
                <a:srgbClr val="5E6373"/>
              </a:solidFill>
            </a:endParaRPr>
          </a:p>
        </p:txBody>
      </p:sp>
    </p:spTree>
    <p:extLst>
      <p:ext uri="{BB962C8B-B14F-4D97-AF65-F5344CB8AC3E}">
        <p14:creationId xmlns:p14="http://schemas.microsoft.com/office/powerpoint/2010/main" val="398029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7850-30E2-E571-9768-3019A337C198}"/>
              </a:ext>
            </a:extLst>
          </p:cNvPr>
          <p:cNvSpPr>
            <a:spLocks noGrp="1"/>
          </p:cNvSpPr>
          <p:nvPr>
            <p:ph type="title"/>
          </p:nvPr>
        </p:nvSpPr>
        <p:spPr>
          <a:xfrm>
            <a:off x="2623127" y="217344"/>
            <a:ext cx="7601527" cy="2128692"/>
          </a:xfrm>
        </p:spPr>
        <p:txBody>
          <a:bodyPr>
            <a:normAutofit/>
          </a:bodyPr>
          <a:lstStyle/>
          <a:p>
            <a:pPr algn="r"/>
            <a:r>
              <a:rPr lang="pt-BR" sz="4000" dirty="0">
                <a:latin typeface="Futura LT Book" panose="02000504030000020003" pitchFamily="2" charset="0"/>
              </a:rPr>
              <a:t>Luke 15:3-6, NIV</a:t>
            </a:r>
          </a:p>
        </p:txBody>
      </p:sp>
      <p:sp>
        <p:nvSpPr>
          <p:cNvPr id="4" name="Content Placeholder 2">
            <a:extLst>
              <a:ext uri="{FF2B5EF4-FFF2-40B4-BE49-F238E27FC236}">
                <a16:creationId xmlns:a16="http://schemas.microsoft.com/office/drawing/2014/main" id="{549B05F0-CCED-0716-C378-4CA51B99D689}"/>
              </a:ext>
            </a:extLst>
          </p:cNvPr>
          <p:cNvSpPr>
            <a:spLocks noGrp="1"/>
          </p:cNvSpPr>
          <p:nvPr>
            <p:ph idx="1"/>
          </p:nvPr>
        </p:nvSpPr>
        <p:spPr>
          <a:xfrm>
            <a:off x="265546" y="2586182"/>
            <a:ext cx="9959109" cy="3766271"/>
          </a:xfrm>
        </p:spPr>
        <p:txBody>
          <a:bodyPr/>
          <a:lstStyle/>
          <a:p>
            <a:pPr marL="0" indent="0">
              <a:buNone/>
            </a:pPr>
            <a:r>
              <a:rPr lang="en-US" dirty="0"/>
              <a:t>“Then Jesus told them this parable: </a:t>
            </a:r>
          </a:p>
          <a:p>
            <a:pPr marL="0" indent="0">
              <a:buNone/>
            </a:pPr>
            <a:r>
              <a:rPr lang="en-US" dirty="0"/>
              <a:t>Suppose one of you has a hundred sheep and loses one of them. Doesn’t he leave the ninety-nine in the open country and go after the lost sheep until he finds it? And when he finds it, he joyfully puts it on his shoulders and goes home. Then he calls his friends and neighbors together and says, ‘Rejoice with me; I have found my lost sheep.’”</a:t>
            </a:r>
          </a:p>
        </p:txBody>
      </p:sp>
    </p:spTree>
    <p:extLst>
      <p:ext uri="{BB962C8B-B14F-4D97-AF65-F5344CB8AC3E}">
        <p14:creationId xmlns:p14="http://schemas.microsoft.com/office/powerpoint/2010/main" val="2470095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0B49BD-57B6-8E41-1A14-14F2CE833757}"/>
              </a:ext>
            </a:extLst>
          </p:cNvPr>
          <p:cNvSpPr>
            <a:spLocks noGrp="1"/>
          </p:cNvSpPr>
          <p:nvPr>
            <p:ph type="title"/>
          </p:nvPr>
        </p:nvSpPr>
        <p:spPr>
          <a:xfrm>
            <a:off x="2623127" y="217344"/>
            <a:ext cx="7601527" cy="2128692"/>
          </a:xfrm>
        </p:spPr>
        <p:txBody>
          <a:bodyPr>
            <a:normAutofit/>
          </a:bodyPr>
          <a:lstStyle/>
          <a:p>
            <a:pPr algn="r"/>
            <a:r>
              <a:rPr lang="pt-BR" sz="4000" dirty="0">
                <a:latin typeface="Futura LT Book" panose="02000504030000020003" pitchFamily="2" charset="0"/>
              </a:rPr>
              <a:t>Matthew 18:14, NKJV</a:t>
            </a:r>
          </a:p>
        </p:txBody>
      </p:sp>
      <p:sp>
        <p:nvSpPr>
          <p:cNvPr id="5" name="Content Placeholder 2">
            <a:extLst>
              <a:ext uri="{FF2B5EF4-FFF2-40B4-BE49-F238E27FC236}">
                <a16:creationId xmlns:a16="http://schemas.microsoft.com/office/drawing/2014/main" id="{4495ABE3-FC6D-6D83-CFBE-A0B416D841F5}"/>
              </a:ext>
            </a:extLst>
          </p:cNvPr>
          <p:cNvSpPr>
            <a:spLocks noGrp="1"/>
          </p:cNvSpPr>
          <p:nvPr>
            <p:ph idx="1"/>
          </p:nvPr>
        </p:nvSpPr>
        <p:spPr>
          <a:xfrm>
            <a:off x="265546" y="2586182"/>
            <a:ext cx="9959109" cy="3766271"/>
          </a:xfrm>
        </p:spPr>
        <p:txBody>
          <a:bodyPr/>
          <a:lstStyle/>
          <a:p>
            <a:pPr marL="0" indent="0" algn="ctr">
              <a:buNone/>
            </a:pPr>
            <a:r>
              <a:rPr lang="en-US" dirty="0"/>
              <a:t>“Even so it is</a:t>
            </a:r>
          </a:p>
          <a:p>
            <a:pPr marL="0" indent="0" algn="ctr">
              <a:buNone/>
            </a:pPr>
            <a:r>
              <a:rPr lang="en-US" b="1" dirty="0">
                <a:solidFill>
                  <a:srgbClr val="5E6373"/>
                </a:solidFill>
                <a:latin typeface="Futura" panose="020B0602020204020303" pitchFamily="34" charset="-79"/>
                <a:cs typeface="Futura" panose="020B0602020204020303" pitchFamily="34" charset="-79"/>
              </a:rPr>
              <a:t>not</a:t>
            </a:r>
          </a:p>
          <a:p>
            <a:pPr marL="0" indent="0" algn="ctr">
              <a:buNone/>
            </a:pPr>
            <a:r>
              <a:rPr lang="en-US" dirty="0"/>
              <a:t>the will of your Father who is in heaven that </a:t>
            </a:r>
          </a:p>
          <a:p>
            <a:pPr marL="0" indent="0" algn="ctr">
              <a:buNone/>
            </a:pPr>
            <a:r>
              <a:rPr lang="en-US" b="1" dirty="0">
                <a:solidFill>
                  <a:srgbClr val="A1646A"/>
                </a:solidFill>
                <a:latin typeface="Futura" panose="020B0602020204020303" pitchFamily="34" charset="-79"/>
                <a:cs typeface="Futura" panose="020B0602020204020303" pitchFamily="34" charset="-79"/>
              </a:rPr>
              <a:t>one</a:t>
            </a:r>
          </a:p>
          <a:p>
            <a:pPr marL="0" indent="0" algn="ctr">
              <a:buNone/>
            </a:pPr>
            <a:r>
              <a:rPr lang="en-US" dirty="0"/>
              <a:t>of these little ones</a:t>
            </a:r>
          </a:p>
          <a:p>
            <a:pPr marL="0" indent="0" algn="ctr">
              <a:buNone/>
            </a:pPr>
            <a:r>
              <a:rPr lang="en-US" b="1" dirty="0">
                <a:solidFill>
                  <a:srgbClr val="5E6373"/>
                </a:solidFill>
                <a:latin typeface="Futura" panose="020B0602020204020303" pitchFamily="34" charset="-79"/>
                <a:cs typeface="Futura" panose="020B0602020204020303" pitchFamily="34" charset="-79"/>
              </a:rPr>
              <a:t>should perish.”</a:t>
            </a:r>
          </a:p>
        </p:txBody>
      </p:sp>
    </p:spTree>
    <p:extLst>
      <p:ext uri="{BB962C8B-B14F-4D97-AF65-F5344CB8AC3E}">
        <p14:creationId xmlns:p14="http://schemas.microsoft.com/office/powerpoint/2010/main" val="1443838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7850-30E2-E571-9768-3019A337C198}"/>
              </a:ext>
            </a:extLst>
          </p:cNvPr>
          <p:cNvSpPr>
            <a:spLocks noGrp="1"/>
          </p:cNvSpPr>
          <p:nvPr>
            <p:ph type="title"/>
          </p:nvPr>
        </p:nvSpPr>
        <p:spPr>
          <a:xfrm>
            <a:off x="2623127" y="217344"/>
            <a:ext cx="7601527" cy="2128692"/>
          </a:xfrm>
        </p:spPr>
        <p:txBody>
          <a:bodyPr>
            <a:normAutofit/>
          </a:bodyPr>
          <a:lstStyle/>
          <a:p>
            <a:pPr algn="r"/>
            <a:r>
              <a:rPr lang="pt-BR" sz="4000" dirty="0" err="1">
                <a:latin typeface="Futura LT Book" panose="02000504030000020003" pitchFamily="2" charset="0"/>
              </a:rPr>
              <a:t>Ezekiel</a:t>
            </a:r>
            <a:r>
              <a:rPr lang="pt-BR" sz="4000" dirty="0">
                <a:latin typeface="Futura LT Book" panose="02000504030000020003" pitchFamily="2" charset="0"/>
              </a:rPr>
              <a:t> 34:3, 4, NKJV</a:t>
            </a:r>
          </a:p>
        </p:txBody>
      </p:sp>
      <p:sp>
        <p:nvSpPr>
          <p:cNvPr id="4" name="Content Placeholder 2">
            <a:extLst>
              <a:ext uri="{FF2B5EF4-FFF2-40B4-BE49-F238E27FC236}">
                <a16:creationId xmlns:a16="http://schemas.microsoft.com/office/drawing/2014/main" id="{549B05F0-CCED-0716-C378-4CA51B99D689}"/>
              </a:ext>
            </a:extLst>
          </p:cNvPr>
          <p:cNvSpPr>
            <a:spLocks noGrp="1"/>
          </p:cNvSpPr>
          <p:nvPr>
            <p:ph idx="1"/>
          </p:nvPr>
        </p:nvSpPr>
        <p:spPr>
          <a:xfrm>
            <a:off x="265546" y="2586182"/>
            <a:ext cx="9959109" cy="3766271"/>
          </a:xfrm>
        </p:spPr>
        <p:txBody>
          <a:bodyPr/>
          <a:lstStyle/>
          <a:p>
            <a:pPr marL="0" indent="0" algn="ctr">
              <a:buNone/>
            </a:pPr>
            <a:r>
              <a:rPr lang="en-US" dirty="0"/>
              <a:t>“You do not feed the flock. </a:t>
            </a:r>
          </a:p>
          <a:p>
            <a:pPr marL="0" indent="0" algn="ctr">
              <a:buNone/>
            </a:pPr>
            <a:r>
              <a:rPr lang="en-US" dirty="0"/>
              <a:t>The </a:t>
            </a:r>
            <a:r>
              <a:rPr lang="en-US" b="1" dirty="0">
                <a:solidFill>
                  <a:srgbClr val="A1646A"/>
                </a:solidFill>
                <a:latin typeface="Futura" panose="020B0602020204020303" pitchFamily="34" charset="-79"/>
                <a:cs typeface="Futura" panose="020B0602020204020303" pitchFamily="34" charset="-79"/>
              </a:rPr>
              <a:t>weak</a:t>
            </a:r>
            <a:r>
              <a:rPr lang="en-US" dirty="0"/>
              <a:t> you have not strengthened,</a:t>
            </a:r>
          </a:p>
          <a:p>
            <a:pPr marL="0" indent="0" algn="ctr">
              <a:buNone/>
            </a:pPr>
            <a:r>
              <a:rPr lang="en-US" dirty="0"/>
              <a:t>nor have you healed those who were </a:t>
            </a:r>
            <a:r>
              <a:rPr lang="en-US" b="1" dirty="0">
                <a:solidFill>
                  <a:srgbClr val="A1646A"/>
                </a:solidFill>
                <a:latin typeface="Futura" panose="020B0602020204020303" pitchFamily="34" charset="-79"/>
                <a:cs typeface="Futura" panose="020B0602020204020303" pitchFamily="34" charset="-79"/>
              </a:rPr>
              <a:t>sick,</a:t>
            </a:r>
          </a:p>
          <a:p>
            <a:pPr marL="0" indent="0" algn="ctr">
              <a:buNone/>
            </a:pPr>
            <a:r>
              <a:rPr lang="en-US" dirty="0"/>
              <a:t>nor bound up the </a:t>
            </a:r>
            <a:r>
              <a:rPr lang="en-US" b="1" dirty="0">
                <a:solidFill>
                  <a:srgbClr val="A1646A"/>
                </a:solidFill>
                <a:latin typeface="Futura" panose="020B0602020204020303" pitchFamily="34" charset="-79"/>
                <a:cs typeface="Futura" panose="020B0602020204020303" pitchFamily="34" charset="-79"/>
              </a:rPr>
              <a:t>broken,</a:t>
            </a:r>
          </a:p>
          <a:p>
            <a:pPr marL="0" indent="0" algn="ctr">
              <a:buNone/>
            </a:pPr>
            <a:r>
              <a:rPr lang="en-US" dirty="0"/>
              <a:t>nor brought back what was </a:t>
            </a:r>
            <a:r>
              <a:rPr lang="en-US" b="1" dirty="0">
                <a:solidFill>
                  <a:srgbClr val="A1646A"/>
                </a:solidFill>
                <a:latin typeface="Futura" panose="020B0602020204020303" pitchFamily="34" charset="-79"/>
                <a:cs typeface="Futura" panose="020B0602020204020303" pitchFamily="34" charset="-79"/>
              </a:rPr>
              <a:t>driven away,</a:t>
            </a:r>
          </a:p>
          <a:p>
            <a:pPr marL="0" indent="0" algn="ctr">
              <a:buNone/>
            </a:pPr>
            <a:r>
              <a:rPr lang="en-US" dirty="0"/>
              <a:t>nor sought what was </a:t>
            </a:r>
            <a:r>
              <a:rPr lang="en-US" b="1" dirty="0">
                <a:solidFill>
                  <a:srgbClr val="A1646A"/>
                </a:solidFill>
                <a:latin typeface="Futura" panose="020B0602020204020303" pitchFamily="34" charset="-79"/>
                <a:cs typeface="Futura" panose="020B0602020204020303" pitchFamily="34" charset="-79"/>
              </a:rPr>
              <a:t>lost.”</a:t>
            </a:r>
          </a:p>
        </p:txBody>
      </p:sp>
    </p:spTree>
    <p:extLst>
      <p:ext uri="{BB962C8B-B14F-4D97-AF65-F5344CB8AC3E}">
        <p14:creationId xmlns:p14="http://schemas.microsoft.com/office/powerpoint/2010/main" val="2546840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265545" y="217344"/>
            <a:ext cx="9959109" cy="1325563"/>
          </a:xfrm>
        </p:spPr>
        <p:txBody>
          <a:bodyPr>
            <a:normAutofit/>
          </a:bodyPr>
          <a:lstStyle/>
          <a:p>
            <a:endParaRPr lang="pt-BR" sz="4000" dirty="0">
              <a:latin typeface="Futura LT Book" panose="02000504030000020003" pitchFamily="2" charset="0"/>
            </a:endParaRP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6" y="2001116"/>
            <a:ext cx="9959109" cy="4351338"/>
          </a:xfrm>
        </p:spPr>
        <p:txBody>
          <a:bodyPr/>
          <a:lstStyle/>
          <a:p>
            <a:pPr marL="0" indent="0" algn="ctr">
              <a:buNone/>
            </a:pPr>
            <a:endParaRPr lang="en-US" b="1" dirty="0">
              <a:solidFill>
                <a:srgbClr val="5E6373"/>
              </a:solidFill>
              <a:latin typeface="Futura" panose="020B0602020204020303" pitchFamily="34" charset="-79"/>
              <a:cs typeface="Futura" panose="020B0602020204020303" pitchFamily="34" charset="-79"/>
            </a:endParaRPr>
          </a:p>
          <a:p>
            <a:pPr marL="0" indent="0" algn="ctr">
              <a:buNone/>
            </a:pPr>
            <a:r>
              <a:rPr lang="en-US" b="1" dirty="0">
                <a:solidFill>
                  <a:srgbClr val="5E6373"/>
                </a:solidFill>
                <a:latin typeface="Futura" panose="020B0602020204020303" pitchFamily="34" charset="-79"/>
                <a:cs typeface="Futura" panose="020B0602020204020303" pitchFamily="34" charset="-79"/>
              </a:rPr>
              <a:t>You and I</a:t>
            </a:r>
            <a:r>
              <a:rPr lang="en-US" dirty="0">
                <a:solidFill>
                  <a:srgbClr val="5E6373"/>
                </a:solidFill>
              </a:rPr>
              <a:t> </a:t>
            </a:r>
          </a:p>
          <a:p>
            <a:pPr marL="0" indent="0" algn="ctr">
              <a:buNone/>
            </a:pPr>
            <a:r>
              <a:rPr lang="en-US" dirty="0"/>
              <a:t>are needed to help</a:t>
            </a:r>
          </a:p>
          <a:p>
            <a:pPr marL="0" indent="0" algn="ctr">
              <a:buNone/>
            </a:pPr>
            <a:r>
              <a:rPr lang="en-US" b="1" dirty="0">
                <a:solidFill>
                  <a:srgbClr val="5E6373"/>
                </a:solidFill>
                <a:latin typeface="Futura" panose="020B0602020204020303" pitchFamily="34" charset="-79"/>
                <a:cs typeface="Futura" panose="020B0602020204020303" pitchFamily="34" charset="-79"/>
              </a:rPr>
              <a:t>find</a:t>
            </a:r>
          </a:p>
          <a:p>
            <a:pPr marL="0" indent="0" algn="ctr">
              <a:buNone/>
            </a:pPr>
            <a:r>
              <a:rPr lang="en-US" dirty="0"/>
              <a:t>the </a:t>
            </a:r>
            <a:r>
              <a:rPr lang="en-US" b="1" dirty="0">
                <a:solidFill>
                  <a:srgbClr val="A1646A"/>
                </a:solidFill>
                <a:latin typeface="Futura" panose="020B0602020204020303" pitchFamily="34" charset="-79"/>
                <a:cs typeface="Futura" panose="020B0602020204020303" pitchFamily="34" charset="-79"/>
              </a:rPr>
              <a:t>one</a:t>
            </a:r>
            <a:r>
              <a:rPr lang="en-US" dirty="0"/>
              <a:t> sheep </a:t>
            </a:r>
          </a:p>
          <a:p>
            <a:pPr marL="0" indent="0" algn="ctr">
              <a:buNone/>
            </a:pPr>
            <a:r>
              <a:rPr lang="en-US" dirty="0"/>
              <a:t>that became</a:t>
            </a:r>
          </a:p>
          <a:p>
            <a:pPr marL="0" indent="0" algn="ctr">
              <a:buNone/>
            </a:pPr>
            <a:r>
              <a:rPr lang="en-US" b="1" dirty="0">
                <a:solidFill>
                  <a:srgbClr val="A1646A"/>
                </a:solidFill>
                <a:latin typeface="Futura" panose="020B0602020204020303" pitchFamily="34" charset="-79"/>
                <a:cs typeface="Futura" panose="020B0602020204020303" pitchFamily="34" charset="-79"/>
              </a:rPr>
              <a:t>separated</a:t>
            </a:r>
          </a:p>
          <a:p>
            <a:pPr marL="0" indent="0" algn="ctr">
              <a:buNone/>
            </a:pPr>
            <a:r>
              <a:rPr lang="en-US" dirty="0"/>
              <a:t>from the others.</a:t>
            </a:r>
          </a:p>
        </p:txBody>
      </p:sp>
    </p:spTree>
    <p:extLst>
      <p:ext uri="{BB962C8B-B14F-4D97-AF65-F5344CB8AC3E}">
        <p14:creationId xmlns:p14="http://schemas.microsoft.com/office/powerpoint/2010/main" val="2387301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0B49BD-57B6-8E41-1A14-14F2CE833757}"/>
              </a:ext>
            </a:extLst>
          </p:cNvPr>
          <p:cNvSpPr>
            <a:spLocks noGrp="1"/>
          </p:cNvSpPr>
          <p:nvPr>
            <p:ph type="title"/>
          </p:nvPr>
        </p:nvSpPr>
        <p:spPr>
          <a:xfrm>
            <a:off x="2623127" y="217344"/>
            <a:ext cx="7601527" cy="2128692"/>
          </a:xfrm>
        </p:spPr>
        <p:txBody>
          <a:bodyPr>
            <a:normAutofit/>
          </a:bodyPr>
          <a:lstStyle/>
          <a:p>
            <a:pPr algn="r"/>
            <a:r>
              <a:rPr lang="pt-BR" sz="4000" dirty="0" err="1">
                <a:latin typeface="Futura LT Book" panose="02000504030000020003" pitchFamily="2" charset="0"/>
              </a:rPr>
              <a:t>Romans</a:t>
            </a:r>
            <a:r>
              <a:rPr lang="pt-BR" sz="4000" dirty="0">
                <a:latin typeface="Futura LT Book" panose="02000504030000020003" pitchFamily="2" charset="0"/>
              </a:rPr>
              <a:t> 12:10, 15, NKJV</a:t>
            </a:r>
          </a:p>
        </p:txBody>
      </p:sp>
      <p:sp>
        <p:nvSpPr>
          <p:cNvPr id="5" name="Content Placeholder 2">
            <a:extLst>
              <a:ext uri="{FF2B5EF4-FFF2-40B4-BE49-F238E27FC236}">
                <a16:creationId xmlns:a16="http://schemas.microsoft.com/office/drawing/2014/main" id="{4495ABE3-FC6D-6D83-CFBE-A0B416D841F5}"/>
              </a:ext>
            </a:extLst>
          </p:cNvPr>
          <p:cNvSpPr>
            <a:spLocks noGrp="1"/>
          </p:cNvSpPr>
          <p:nvPr>
            <p:ph idx="1"/>
          </p:nvPr>
        </p:nvSpPr>
        <p:spPr>
          <a:xfrm>
            <a:off x="265546" y="2586182"/>
            <a:ext cx="9959109" cy="3766271"/>
          </a:xfrm>
        </p:spPr>
        <p:txBody>
          <a:bodyPr/>
          <a:lstStyle/>
          <a:p>
            <a:pPr marL="0" indent="0" algn="ctr">
              <a:buNone/>
            </a:pPr>
            <a:r>
              <a:rPr lang="en-US" dirty="0"/>
              <a:t>“Be </a:t>
            </a:r>
            <a:r>
              <a:rPr lang="en-US" b="1" dirty="0">
                <a:solidFill>
                  <a:srgbClr val="A1646A"/>
                </a:solidFill>
                <a:latin typeface="Futura" panose="020B0602020204020303" pitchFamily="34" charset="-79"/>
                <a:cs typeface="Futura" panose="020B0602020204020303" pitchFamily="34" charset="-79"/>
              </a:rPr>
              <a:t>kindly</a:t>
            </a:r>
            <a:r>
              <a:rPr lang="en-US" dirty="0"/>
              <a:t> affectionate to one another</a:t>
            </a:r>
          </a:p>
          <a:p>
            <a:pPr marL="0" indent="0" algn="ctr">
              <a:buNone/>
            </a:pPr>
            <a:r>
              <a:rPr lang="en-US" dirty="0"/>
              <a:t>with brotherly </a:t>
            </a:r>
            <a:r>
              <a:rPr lang="en-US" b="1" dirty="0">
                <a:solidFill>
                  <a:srgbClr val="A1646A"/>
                </a:solidFill>
                <a:latin typeface="Futura" panose="020B0602020204020303" pitchFamily="34" charset="-79"/>
                <a:cs typeface="Futura" panose="020B0602020204020303" pitchFamily="34" charset="-79"/>
              </a:rPr>
              <a:t>love,</a:t>
            </a:r>
          </a:p>
          <a:p>
            <a:pPr marL="0" indent="0" algn="ctr">
              <a:buNone/>
            </a:pPr>
            <a:r>
              <a:rPr lang="en-US" dirty="0"/>
              <a:t>in </a:t>
            </a:r>
            <a:r>
              <a:rPr lang="en-US" b="1" dirty="0">
                <a:solidFill>
                  <a:srgbClr val="A1646A"/>
                </a:solidFill>
                <a:latin typeface="Futura" panose="020B0602020204020303" pitchFamily="34" charset="-79"/>
                <a:cs typeface="Futura" panose="020B0602020204020303" pitchFamily="34" charset="-79"/>
              </a:rPr>
              <a:t>honor</a:t>
            </a:r>
            <a:r>
              <a:rPr lang="en-US" dirty="0"/>
              <a:t> giving preference to one another; . . .</a:t>
            </a:r>
          </a:p>
          <a:p>
            <a:pPr marL="0" indent="0" algn="ctr">
              <a:buNone/>
            </a:pPr>
            <a:r>
              <a:rPr lang="en-US" b="1" dirty="0">
                <a:solidFill>
                  <a:srgbClr val="A1646A"/>
                </a:solidFill>
                <a:latin typeface="Futura" panose="020B0602020204020303" pitchFamily="34" charset="-79"/>
                <a:cs typeface="Futura" panose="020B0602020204020303" pitchFamily="34" charset="-79"/>
              </a:rPr>
              <a:t>Rejoice</a:t>
            </a:r>
            <a:r>
              <a:rPr lang="en-US" dirty="0"/>
              <a:t> with those who rejoice, </a:t>
            </a:r>
          </a:p>
          <a:p>
            <a:pPr marL="0" indent="0" algn="ctr">
              <a:buNone/>
            </a:pPr>
            <a:r>
              <a:rPr lang="en-US" dirty="0"/>
              <a:t>and </a:t>
            </a:r>
            <a:r>
              <a:rPr lang="en-US" b="1" dirty="0">
                <a:solidFill>
                  <a:srgbClr val="A1646A"/>
                </a:solidFill>
                <a:latin typeface="Futura" panose="020B0602020204020303" pitchFamily="34" charset="-79"/>
                <a:cs typeface="Futura" panose="020B0602020204020303" pitchFamily="34" charset="-79"/>
              </a:rPr>
              <a:t>weep</a:t>
            </a:r>
            <a:r>
              <a:rPr lang="en-US" dirty="0"/>
              <a:t> with those who weep.”</a:t>
            </a:r>
          </a:p>
        </p:txBody>
      </p:sp>
    </p:spTree>
    <p:extLst>
      <p:ext uri="{BB962C8B-B14F-4D97-AF65-F5344CB8AC3E}">
        <p14:creationId xmlns:p14="http://schemas.microsoft.com/office/powerpoint/2010/main" val="2141597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265545" y="217344"/>
            <a:ext cx="9959109" cy="1325563"/>
          </a:xfrm>
        </p:spPr>
        <p:txBody>
          <a:bodyPr>
            <a:normAutofit/>
          </a:bodyPr>
          <a:lstStyle/>
          <a:p>
            <a:r>
              <a:rPr lang="pt-BR" sz="4000" dirty="0">
                <a:solidFill>
                  <a:schemeClr val="bg1"/>
                </a:solidFill>
                <a:latin typeface="Futura LT Book" panose="02000504030000020003" pitchFamily="2" charset="0"/>
              </a:rPr>
              <a:t>Isaiah 61:1, NIV</a:t>
            </a: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6" y="2001116"/>
            <a:ext cx="9959109" cy="4351338"/>
          </a:xfrm>
        </p:spPr>
        <p:txBody>
          <a:bodyPr/>
          <a:lstStyle/>
          <a:p>
            <a:pPr marL="0" indent="0" algn="ctr">
              <a:buNone/>
            </a:pPr>
            <a:endParaRPr lang="en-US" dirty="0"/>
          </a:p>
          <a:p>
            <a:pPr marL="1371600" lvl="3" indent="0">
              <a:buNone/>
            </a:pPr>
            <a:r>
              <a:rPr lang="en-US" sz="2800" dirty="0"/>
              <a:t>“The Spirit of the Sovereign </a:t>
            </a:r>
            <a:r>
              <a:rPr lang="en-US" sz="2800" cap="small" dirty="0"/>
              <a:t>Lord</a:t>
            </a:r>
            <a:r>
              <a:rPr lang="en-US" sz="2800" dirty="0"/>
              <a:t> is on me,</a:t>
            </a:r>
          </a:p>
          <a:p>
            <a:pPr marL="1371600" lvl="3" indent="0">
              <a:buNone/>
            </a:pPr>
            <a:r>
              <a:rPr lang="en-US" sz="2800" dirty="0"/>
              <a:t>	because the </a:t>
            </a:r>
            <a:r>
              <a:rPr lang="en-US" sz="2800" cap="small" dirty="0"/>
              <a:t>Lord</a:t>
            </a:r>
            <a:r>
              <a:rPr lang="en-US" sz="2800" dirty="0"/>
              <a:t> has anointed me</a:t>
            </a:r>
          </a:p>
          <a:p>
            <a:pPr marL="1371600" lvl="3" indent="0">
              <a:buNone/>
            </a:pPr>
            <a:r>
              <a:rPr lang="en-US" sz="2800" dirty="0"/>
              <a:t>	to proclaim good news to the poor.</a:t>
            </a:r>
          </a:p>
          <a:p>
            <a:pPr marL="1371600" lvl="3" indent="0">
              <a:buNone/>
            </a:pPr>
            <a:r>
              <a:rPr lang="en-US" sz="2800" dirty="0"/>
              <a:t>He has sent me to bind up the brokenhearted,</a:t>
            </a:r>
          </a:p>
          <a:p>
            <a:pPr marL="1371600" lvl="3" indent="0">
              <a:buNone/>
            </a:pPr>
            <a:r>
              <a:rPr lang="en-US" sz="2800" dirty="0"/>
              <a:t>	to proclaim freedom for the captives</a:t>
            </a:r>
          </a:p>
          <a:p>
            <a:pPr marL="1371600" lvl="3" indent="0">
              <a:buNone/>
            </a:pPr>
            <a:r>
              <a:rPr lang="en-US" sz="2800" dirty="0"/>
              <a:t>	and release from darkness for the prisoners, </a:t>
            </a:r>
          </a:p>
        </p:txBody>
      </p:sp>
    </p:spTree>
    <p:extLst>
      <p:ext uri="{BB962C8B-B14F-4D97-AF65-F5344CB8AC3E}">
        <p14:creationId xmlns:p14="http://schemas.microsoft.com/office/powerpoint/2010/main" val="41955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265545" y="217344"/>
            <a:ext cx="9959109" cy="1325563"/>
          </a:xfrm>
        </p:spPr>
        <p:txBody>
          <a:bodyPr>
            <a:normAutofit/>
          </a:bodyPr>
          <a:lstStyle/>
          <a:p>
            <a:r>
              <a:rPr lang="pt-BR" sz="4000" dirty="0">
                <a:solidFill>
                  <a:schemeClr val="bg1"/>
                </a:solidFill>
                <a:latin typeface="Futura LT Book" panose="02000504030000020003" pitchFamily="2" charset="0"/>
              </a:rPr>
              <a:t>Isaiah 61:2, 3a, NIV</a:t>
            </a: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6" y="2001116"/>
            <a:ext cx="9959109" cy="4351338"/>
          </a:xfrm>
        </p:spPr>
        <p:txBody>
          <a:bodyPr/>
          <a:lstStyle/>
          <a:p>
            <a:pPr marL="1828800" lvl="4" indent="0">
              <a:buNone/>
            </a:pPr>
            <a:r>
              <a:rPr lang="en-US" sz="2800" dirty="0"/>
              <a:t>“To proclaim the year of the </a:t>
            </a:r>
            <a:r>
              <a:rPr lang="en-US" sz="2800" cap="small" dirty="0"/>
              <a:t>Lord</a:t>
            </a:r>
            <a:r>
              <a:rPr lang="en-US" sz="2800" dirty="0"/>
              <a:t>’s favor</a:t>
            </a:r>
          </a:p>
          <a:p>
            <a:pPr marL="1828800" lvl="4" indent="0">
              <a:buNone/>
            </a:pPr>
            <a:r>
              <a:rPr lang="en-US" sz="2800" dirty="0"/>
              <a:t>	and the day of vengeance of our God,</a:t>
            </a:r>
          </a:p>
          <a:p>
            <a:pPr marL="1828800" lvl="4" indent="0">
              <a:buNone/>
            </a:pPr>
            <a:r>
              <a:rPr lang="en-US" sz="2800" dirty="0"/>
              <a:t>to comfort for all who mourn,</a:t>
            </a:r>
          </a:p>
          <a:p>
            <a:pPr marL="1828800" lvl="4" indent="0">
              <a:buNone/>
            </a:pPr>
            <a:r>
              <a:rPr lang="en-US" sz="2800" dirty="0"/>
              <a:t>	and provide for those who grieve in Zion—</a:t>
            </a:r>
          </a:p>
          <a:p>
            <a:pPr marL="1828800" lvl="4" indent="0">
              <a:buNone/>
            </a:pPr>
            <a:r>
              <a:rPr lang="en-US" sz="2800" dirty="0"/>
              <a:t>to bestow on them a crown of beauty</a:t>
            </a:r>
          </a:p>
          <a:p>
            <a:pPr marL="1828800" lvl="4" indent="0">
              <a:buNone/>
            </a:pPr>
            <a:r>
              <a:rPr lang="en-US" sz="2800" dirty="0"/>
              <a:t>	instead of ashes,</a:t>
            </a:r>
          </a:p>
          <a:p>
            <a:pPr marL="1828800" lvl="4" indent="0">
              <a:buNone/>
            </a:pPr>
            <a:r>
              <a:rPr lang="en-US" sz="2800" dirty="0"/>
              <a:t>the oil of joy</a:t>
            </a:r>
          </a:p>
          <a:p>
            <a:pPr marL="1828800" lvl="4" indent="0">
              <a:buNone/>
            </a:pPr>
            <a:r>
              <a:rPr lang="en-US" sz="2800" dirty="0"/>
              <a:t>	instead of mourning.</a:t>
            </a:r>
          </a:p>
          <a:p>
            <a:pPr marL="0" indent="0" algn="ctr">
              <a:buNone/>
            </a:pPr>
            <a:endParaRPr lang="en-US" b="1" dirty="0"/>
          </a:p>
        </p:txBody>
      </p:sp>
    </p:spTree>
    <p:extLst>
      <p:ext uri="{BB962C8B-B14F-4D97-AF65-F5344CB8AC3E}">
        <p14:creationId xmlns:p14="http://schemas.microsoft.com/office/powerpoint/2010/main" val="44543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759</Words>
  <Application>Microsoft Macintosh PowerPoint</Application>
  <PresentationFormat>Widescreen</PresentationFormat>
  <Paragraphs>103</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Avenir Next Demi Bold</vt:lpstr>
      <vt:lpstr>Calibri</vt:lpstr>
      <vt:lpstr>Calibri Light</vt:lpstr>
      <vt:lpstr>Futura</vt:lpstr>
      <vt:lpstr>Futura LT Book</vt:lpstr>
      <vt:lpstr>Futura Medium</vt:lpstr>
      <vt:lpstr>Montserrat ExtraBold</vt:lpstr>
      <vt:lpstr>Montserrat Medium</vt:lpstr>
      <vt:lpstr>Syabab Brush Script</vt:lpstr>
      <vt:lpstr>Office Theme</vt:lpstr>
      <vt:lpstr>Sheep</vt:lpstr>
      <vt:lpstr>Matthew 18:11, NKJV</vt:lpstr>
      <vt:lpstr>Luke 15:3-6, NIV</vt:lpstr>
      <vt:lpstr>Matthew 18:14, NKJV</vt:lpstr>
      <vt:lpstr>Ezekiel 34:3, 4, NKJV</vt:lpstr>
      <vt:lpstr>PowerPoint Presentation</vt:lpstr>
      <vt:lpstr>Romans 12:10, 15, NKJV</vt:lpstr>
      <vt:lpstr>Isaiah 61:1, NIV</vt:lpstr>
      <vt:lpstr>Isaiah 61:2, 3a, NIV</vt:lpstr>
      <vt:lpstr>Isaiah 61:3b, NIV</vt:lpstr>
      <vt:lpstr>Psalm 147:3, NIV</vt:lpstr>
      <vt:lpstr>We show we care when we:</vt:lpstr>
      <vt:lpstr>PowerPoint Presentation</vt:lpstr>
      <vt:lpstr>Searching for a survivor means:</vt:lpstr>
      <vt:lpstr>How can we help?</vt:lpstr>
      <vt:lpstr>Ezekiel 34:5, 6, NKJV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creator>Erika Miike</dc:creator>
  <cp:lastModifiedBy>Turner, Rebecca</cp:lastModifiedBy>
  <cp:revision>10</cp:revision>
  <cp:lastPrinted>2024-04-01T23:56:07Z</cp:lastPrinted>
  <dcterms:created xsi:type="dcterms:W3CDTF">2023-02-14T12:16:54Z</dcterms:created>
  <dcterms:modified xsi:type="dcterms:W3CDTF">2024-04-18T22:03:16Z</dcterms:modified>
</cp:coreProperties>
</file>